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1"/>
  </p:notesMasterIdLst>
  <p:sldIdLst>
    <p:sldId id="379" r:id="rId2"/>
    <p:sldId id="346" r:id="rId3"/>
    <p:sldId id="385" r:id="rId4"/>
    <p:sldId id="347" r:id="rId5"/>
    <p:sldId id="389" r:id="rId6"/>
    <p:sldId id="387" r:id="rId7"/>
    <p:sldId id="388" r:id="rId8"/>
    <p:sldId id="390" r:id="rId9"/>
    <p:sldId id="261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FD7EFE3-997C-4C92-8597-18F156498FF7}">
          <p14:sldIdLst/>
        </p14:section>
        <p14:section name="Раздел без заголовка" id="{0BC0E38B-CCF4-4EEF-B91D-BFE9A3C2B909}">
          <p14:sldIdLst>
            <p14:sldId id="379"/>
            <p14:sldId id="346"/>
            <p14:sldId id="385"/>
            <p14:sldId id="347"/>
            <p14:sldId id="389"/>
            <p14:sldId id="387"/>
            <p14:sldId id="388"/>
            <p14:sldId id="390"/>
            <p14:sldId id="261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Рейнвальд Сергей Борисович" initials="РСБ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B436"/>
    <a:srgbClr val="A2CAC6"/>
    <a:srgbClr val="A9C5D3"/>
    <a:srgbClr val="248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8705" autoAdjust="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115005D7-C061-408D-AE6E-F1B34500E7B1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F82562A-B395-49DF-AC75-2718AA6BD4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85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800" dirty="0"/>
          </a:p>
          <a:p>
            <a:endParaRPr lang="ru-RU" sz="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651280-C435-42A0-8CBA-76CBFC38E8B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113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40BC4-4DA4-4F2D-BEAA-2BCAB87191F9}" type="datetimeFigureOut">
              <a:rPr lang="ru-RU" smtClean="0"/>
              <a:pPr/>
              <a:t>19.05.2023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5DFED-7B62-4FA1-AA6A-ED676FD36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547347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AutoShape 2" descr="ÐÐ°ÑÑÐ¸Ð½ÐºÐ¸ Ð¿Ð¾ Ð·Ð°Ð¿ÑÐ¾ÑÑ Ð½ÐµÑÑÐµÑÐ¸Ð¼Ð¸Ñ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AutoShape 2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AutoShape 4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AutoShape 6" descr="https://kostroma-diagnostika.ru/uploads/images/3fddaa7cef8e06cf5564cc1b5a1c96ae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5175" y="2132856"/>
            <a:ext cx="7895853" cy="2308324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«Практическое применение эксплуатирующими ОПО организациями </a:t>
            </a:r>
            <a:r>
              <a:rPr lang="ru-RU" sz="2400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ФНП "Правила </a:t>
            </a:r>
            <a:r>
              <a:rPr lang="ru-RU" sz="2400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проведения экспертизы промышленной безопасности"», утвержденных приказом </a:t>
            </a:r>
            <a:r>
              <a:rPr lang="ru-RU" sz="2400" dirty="0" err="1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400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n w="10541" cmpd="sng">
                  <a:solidFill>
                    <a:prstClr val="black"/>
                  </a:solidFill>
                  <a:prstDash val="solid"/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 20.10.2020 года №420 при согласовании программы и приемке работ по проведению экспертизы промышленной безопасности.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165224" y="294373"/>
            <a:ext cx="7007175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just"/>
            <a:r>
              <a:rPr lang="ru-RU" b="1" dirty="0" smtClean="0">
                <a:ln w="10541" cmpd="sng">
                  <a:solidFill>
                    <a:prstClr val="black"/>
                  </a:solidFill>
                  <a:prstDash val="solid"/>
                </a:ln>
                <a:solidFill>
                  <a:prstClr val="black"/>
                </a:solidFill>
              </a:rPr>
              <a:t>Средне-Поволжское управление Федеральной службы по экологическому, технологическому и атомному надзору</a:t>
            </a:r>
            <a:endParaRPr lang="ru-RU" dirty="0">
              <a:ln w="10541" cmpd="sng">
                <a:solidFill>
                  <a:prstClr val="black"/>
                </a:solidFill>
                <a:prstDash val="solid"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4991111"/>
            <a:ext cx="3800996" cy="646331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defTabSz="777875"/>
            <a:r>
              <a:rPr lang="ru-RU" altLang="ru-RU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Врио</a:t>
            </a:r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начальника отдела: </a:t>
            </a:r>
          </a:p>
          <a:p>
            <a:pPr defTabSz="777875"/>
            <a:r>
              <a:rPr lang="ru-RU" altLang="ru-RU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Козлов Д.А.</a:t>
            </a:r>
            <a:endParaRPr lang="ru-RU" alt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1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0" y="-17782"/>
            <a:ext cx="9144000" cy="1268413"/>
            <a:chOff x="0" y="289"/>
            <a:chExt cx="5760" cy="749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8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0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395536" y="1556792"/>
            <a:ext cx="8208912" cy="3920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Законодательная основа.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 ФЗ «О промышленной безопасности» №116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экспертиза промышленной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безопасности (ЭПБ)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это определение соответствия объектов экспертизы промышленной безопасности предъявляемым к ним требованиям промышленной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безопасности;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 статьи 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ФЗ 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 промышленной безопасности» 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116 – основания проведения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ЭПБ;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 статьи 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ФЗ «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 промышленной безопасности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№116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обязанности организации, эксплуатирующей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опасный производственный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211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583" y="1556792"/>
            <a:ext cx="8424936" cy="439248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 smtClean="0">
                <a:latin typeface="Times New Roman"/>
                <a:ea typeface="Calibri"/>
              </a:rPr>
              <a:t>Основания проведения </a:t>
            </a: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000" dirty="0" smtClean="0">
                <a:latin typeface="Times New Roman"/>
                <a:ea typeface="Calibri"/>
              </a:rPr>
              <a:t> пункт 5 </a:t>
            </a:r>
            <a:r>
              <a:rPr lang="ru-RU" sz="2000" dirty="0">
                <a:latin typeface="Times New Roman"/>
                <a:ea typeface="Calibri"/>
              </a:rPr>
              <a:t>ФНП №420 здания и сооружения на опасном производственном объекте, подлежат экспертизе (в том числе):</a:t>
            </a:r>
            <a:endParaRPr lang="ru-RU" sz="20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Calibri"/>
              </a:rPr>
              <a:t>в </a:t>
            </a:r>
            <a:r>
              <a:rPr lang="ru-RU" sz="2000" dirty="0">
                <a:latin typeface="Times New Roman"/>
                <a:ea typeface="Calibri"/>
              </a:rPr>
              <a:t>случае истечения срока эксплуатации здания или сооружения, установленного проектной документацией;</a:t>
            </a:r>
            <a:endParaRPr lang="ru-RU" sz="2000" dirty="0"/>
          </a:p>
          <a:p>
            <a:pPr algn="just"/>
            <a:r>
              <a:rPr lang="ru-RU" sz="2000" dirty="0" smtClean="0">
                <a:latin typeface="Times New Roman"/>
                <a:ea typeface="Calibri"/>
              </a:rPr>
              <a:t>в </a:t>
            </a:r>
            <a:r>
              <a:rPr lang="ru-RU" sz="2000" dirty="0">
                <a:latin typeface="Times New Roman"/>
                <a:ea typeface="Calibri"/>
              </a:rPr>
              <a:t>случае отсутствия проектной документации, либо отсутствия в проектной документации данных о сроке эксплуатации здания или сооружения</a:t>
            </a:r>
            <a:endParaRPr lang="ru-RU" sz="20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5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6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pic>
          <p:nvPicPr>
            <p:cNvPr id="8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82475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13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6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Характерные ошибки.</a:t>
            </a:r>
          </a:p>
          <a:p>
            <a:pPr marL="0" indent="0" algn="just">
              <a:buNone/>
            </a:pP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Указание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 качестве основания для проведения ЭПБ, например, «истечение срока эксплуатации здания или сооружения, установленного проектной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документацией», при этом в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разделе «предоставленные документы»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указывается,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что проектная документация на здание не предоставлялась. 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пункт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27 ФНП №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420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обследование зданий и сооружений включает определение соответствия строительных конструкций зданий и сооружений проектной документации. То есть наличие или отсутствие проектной документации является принципиальным. 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: имеется или отсутствует проектная документация на здание или сооружение и был ли объективен эксперт в своем итоговом выводе, если при анализе экспертизы достоверно не ясно: устанавливал ли эксперт соответствие строительных конструкций зданий и сооружений проектной документации или нет? </a:t>
            </a:r>
          </a:p>
          <a:p>
            <a:pPr marL="0" indent="0" algn="just">
              <a:buNone/>
            </a:pPr>
            <a:endParaRPr lang="ru-RU" sz="2300" b="1" dirty="0" smtClean="0"/>
          </a:p>
        </p:txBody>
      </p:sp>
    </p:spTree>
    <p:extLst>
      <p:ext uri="{BB962C8B-B14F-4D97-AF65-F5344CB8AC3E}">
        <p14:creationId xmlns:p14="http://schemas.microsoft.com/office/powerpoint/2010/main" val="1215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13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6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Характерные ошибки.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несоблюдение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экспертами объема выполненных работ в рамках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ЭПБ в соответствии с пунктом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25 ФНП 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420, а именно объем работ по техническому диагностированию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технических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устройств.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несоблюдение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экспертами объема выполненных работ в рамках ЭПБ в соответствии с пунктом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27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ФНП №420, а именно объем работ по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обследованию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зданий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сооружений.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20477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13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6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Характерные ошибки. 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Пункт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31 ФНП №420: акты по результатам проведения технического диагностирования, неразрушающего контроля, разрушающего контроля технических устройств, обследования зданий и сооружений составляются и подписываются лицами, проводившими работы, и руководителем проводившей их организации или руководителем организации, проводящей экспертизу, и прикладываются к заключению экспертизы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все виды работ, которые указаны в п. 25 и 27 ФНП 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420 требуются акты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подтверждающие выполнение (или отсутствие необходимости выполнения) конкретного вида работ.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Акты подписываются (в том числе) руководителем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проводившей их организации или руководителем организации, проводящей экспертизу.</a:t>
            </a:r>
          </a:p>
          <a:p>
            <a:pPr marL="0" indent="0" algn="just">
              <a:buNone/>
            </a:pPr>
            <a:endParaRPr lang="ru-RU" sz="2300" b="1" dirty="0" smtClean="0"/>
          </a:p>
        </p:txBody>
      </p:sp>
    </p:spTree>
    <p:extLst>
      <p:ext uri="{BB962C8B-B14F-4D97-AF65-F5344CB8AC3E}">
        <p14:creationId xmlns:p14="http://schemas.microsoft.com/office/powerpoint/2010/main" val="1560178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13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6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Характерные ошибки.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пункт 35 ФНП №420 и в предыдущей, и в действующей редакции не содержит возможности указания каких либо сроков, дат и т.д.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устранение выявленных нарушений.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Ключевым в абзаце 2 пункта 35 ФНП №420  является то, что эксперт обязан сформулировать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условие (я),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после выполнения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которого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объект экспертизы будет соответствовать требованиям промышленной безопасности и может быть применен.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Эксплуатирующие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ОПО организации продолжают эксплуатацию ТУ, здания или сооружения, не выполнив поставленное экспертом условие(я). Это является нарушением требований ПБ.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90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13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4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5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6" name="Picture 41" descr="fsetan_emblema200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Указанные нарушения приводят к необъективным выводам экспертов по результатам проведенной экспертизы, соответственно, нарушается установленное статьей 1 ФЗ №116 состояние защищенности жизненно важных интересов личности и общества от аварий на опасных производственных объектах и последствий указанных аварий; повышается риск возникновения аварий, инцидентов, несчастных случаев, причинения вреда и имущественного ущерба.</a:t>
            </a:r>
          </a:p>
          <a:p>
            <a:pPr marL="0" indent="0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ксплуатирующие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организации привлекаются к ответственности за нарушение требований промышленной безопасности, несут расходы на оплату штрафных санкций,  невыполненные или некачественно выполненные работы экспертными организациями.</a:t>
            </a:r>
          </a:p>
        </p:txBody>
      </p:sp>
    </p:spTree>
    <p:extLst>
      <p:ext uri="{BB962C8B-B14F-4D97-AF65-F5344CB8AC3E}">
        <p14:creationId xmlns:p14="http://schemas.microsoft.com/office/powerpoint/2010/main" val="247128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0" y="32176"/>
            <a:ext cx="9144000" cy="1268413"/>
            <a:chOff x="0" y="289"/>
            <a:chExt cx="5760" cy="749"/>
          </a:xfrm>
        </p:grpSpPr>
        <p:sp>
          <p:nvSpPr>
            <p:cNvPr id="8" name="Rectangle 37"/>
            <p:cNvSpPr>
              <a:spLocks noChangeArrowheads="1"/>
            </p:cNvSpPr>
            <p:nvPr/>
          </p:nvSpPr>
          <p:spPr bwMode="auto">
            <a:xfrm>
              <a:off x="0" y="634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9" name="Rectangle 38"/>
            <p:cNvSpPr>
              <a:spLocks noChangeArrowheads="1"/>
            </p:cNvSpPr>
            <p:nvPr/>
          </p:nvSpPr>
          <p:spPr bwMode="auto">
            <a:xfrm>
              <a:off x="0" y="746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sp>
          <p:nvSpPr>
            <p:cNvPr id="10" name="Rectangle 39"/>
            <p:cNvSpPr>
              <a:spLocks noChangeArrowheads="1"/>
            </p:cNvSpPr>
            <p:nvPr/>
          </p:nvSpPr>
          <p:spPr bwMode="auto">
            <a:xfrm>
              <a:off x="0" y="689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1" lang="ru-RU" sz="1400" b="1">
                <a:latin typeface="Calibri" pitchFamily="34" charset="0"/>
              </a:endParaRPr>
            </a:p>
          </p:txBody>
        </p:sp>
        <p:pic>
          <p:nvPicPr>
            <p:cNvPr id="11" name="Picture 41" descr="fsetan_emblema200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" y="289"/>
              <a:ext cx="666" cy="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467544" y="170080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за</a:t>
            </a:r>
          </a:p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внимание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35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5854</TotalTime>
  <Words>641</Words>
  <Application>Microsoft Office PowerPoint</Application>
  <PresentationFormat>Экран (4:3)</PresentationFormat>
  <Paragraphs>45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Сведения о деятельности Межрегионального отдела по надзору за объектами магистрального трубопроводного транспорта газовому надзору</dc:title>
  <dc:creator>Тюхтенев Вадим Александрович</dc:creator>
  <cp:lastModifiedBy>Himik02</cp:lastModifiedBy>
  <cp:revision>436</cp:revision>
  <cp:lastPrinted>2017-09-12T07:24:17Z</cp:lastPrinted>
  <dcterms:created xsi:type="dcterms:W3CDTF">2015-02-02T11:09:04Z</dcterms:created>
  <dcterms:modified xsi:type="dcterms:W3CDTF">2023-05-19T12:47:50Z</dcterms:modified>
</cp:coreProperties>
</file>